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70" r:id="rId2"/>
    <p:sldId id="260" r:id="rId3"/>
    <p:sldId id="277" r:id="rId4"/>
    <p:sldId id="271" r:id="rId5"/>
    <p:sldId id="258" r:id="rId6"/>
    <p:sldId id="264" r:id="rId7"/>
    <p:sldId id="275" r:id="rId8"/>
    <p:sldId id="274" r:id="rId9"/>
    <p:sldId id="273" r:id="rId10"/>
    <p:sldId id="272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4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3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6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2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7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58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91E7504-DAAA-4371-9645-A9F336138F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61F521F-7682-46C4-B03E-FD9D963D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0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FUSION HCM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VALERIE ORTMANN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MARIA SHILAMBA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91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TRANSFORMATION TO FUSION HCM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sz="3600" cap="none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2487" y="1981640"/>
            <a:ext cx="4448175" cy="304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144444" y="2663429"/>
            <a:ext cx="2009274" cy="8422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ORACLE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E-BUSINESS SUITE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4444" y="3883069"/>
            <a:ext cx="2043925" cy="8422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ORACLE PEOPLESOFT HCM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621506" y="2863132"/>
            <a:ext cx="2995863" cy="154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Data load/migration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76619" y="3244334"/>
            <a:ext cx="442024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gency FB" panose="020B050302020202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</a:rPr>
              <a:t>Adopt </a:t>
            </a:r>
            <a:r>
              <a:rPr lang="en-US" dirty="0">
                <a:latin typeface="Calibri Light" panose="020F0302020204030204" pitchFamily="34" charset="0"/>
              </a:rPr>
              <a:t>Full Capabilities </a:t>
            </a:r>
            <a:r>
              <a:rPr lang="en-US" dirty="0" smtClean="0">
                <a:latin typeface="Calibri Light" panose="020F0302020204030204" pitchFamily="34" charset="0"/>
              </a:rPr>
              <a:t>within the </a:t>
            </a:r>
            <a:r>
              <a:rPr lang="en-US" dirty="0">
                <a:latin typeface="Calibri Light" panose="020F0302020204030204" pitchFamily="34" charset="0"/>
              </a:rPr>
              <a:t>Fusion </a:t>
            </a:r>
            <a:r>
              <a:rPr lang="en-US" dirty="0" smtClean="0">
                <a:latin typeface="Calibri Light" panose="020F0302020204030204" pitchFamily="34" charset="0"/>
              </a:rPr>
              <a:t>HCM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41794" y="3084534"/>
            <a:ext cx="100515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51336" y="4304174"/>
            <a:ext cx="1030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840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200400" y="1744579"/>
            <a:ext cx="3886199" cy="2394283"/>
          </a:xfrm>
          <a:prstGeom prst="wedgeEllipseCallout">
            <a:avLst>
              <a:gd name="adj1" fmla="val -57756"/>
              <a:gd name="adj2" fmla="val 590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THANK YOU</a:t>
            </a:r>
            <a:endParaRPr lang="en-US" sz="3200" b="1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706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547" y="1490242"/>
            <a:ext cx="7496425" cy="435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8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AGENDA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Modules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Benefits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Capabilities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674580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FUSION HCM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0"/>
            <a:ext cx="9720263" cy="4022725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249" y="2749150"/>
            <a:ext cx="3436019" cy="3097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Left Arrow 5"/>
          <p:cNvSpPr/>
          <p:nvPr/>
        </p:nvSpPr>
        <p:spPr>
          <a:xfrm>
            <a:off x="7975151" y="3212432"/>
            <a:ext cx="1986995" cy="835121"/>
          </a:xfrm>
          <a:prstGeom prst="leftArrow">
            <a:avLst>
              <a:gd name="adj1" fmla="val 50000"/>
              <a:gd name="adj2" fmla="val 34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Cloud Computing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968776" y="2816525"/>
            <a:ext cx="2466473" cy="998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a SAAS Model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721896" y="4307304"/>
            <a:ext cx="3814010" cy="1130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</a:rPr>
              <a:t>Applications delivered to users via web browser</a:t>
            </a:r>
          </a:p>
        </p:txBody>
      </p:sp>
      <p:sp>
        <p:nvSpPr>
          <p:cNvPr id="10" name="Left Arrow 9"/>
          <p:cNvSpPr/>
          <p:nvPr/>
        </p:nvSpPr>
        <p:spPr>
          <a:xfrm>
            <a:off x="7871268" y="4297362"/>
            <a:ext cx="3390290" cy="8777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 as a </a:t>
            </a:r>
            <a:r>
              <a:rPr lang="en-US" dirty="0" smtClean="0"/>
              <a:t>team, globally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2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ORACLE FUSION HCM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7990" y="1913021"/>
            <a:ext cx="9986212" cy="4396339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Enable </a:t>
            </a:r>
            <a:r>
              <a:rPr lang="en-US" sz="2400" dirty="0"/>
              <a:t>you to </a:t>
            </a:r>
            <a:r>
              <a:rPr lang="en-US" sz="2400" dirty="0" smtClean="0"/>
              <a:t>proactively </a:t>
            </a:r>
            <a:r>
              <a:rPr lang="en-US" sz="2400" dirty="0"/>
              <a:t>manage </a:t>
            </a:r>
            <a:r>
              <a:rPr lang="en-US" sz="2400" dirty="0" smtClean="0"/>
              <a:t>HR data </a:t>
            </a:r>
            <a:r>
              <a:rPr lang="en-US" sz="2400" dirty="0"/>
              <a:t>for improved </a:t>
            </a:r>
            <a:r>
              <a:rPr lang="en-US" sz="2400" dirty="0" smtClean="0"/>
              <a:t>businesses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Modern HR empowers the individual by leveraging easy to use tools that are personalized, social, deliver insights and cover the full employee lifecycle.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With </a:t>
            </a:r>
            <a:r>
              <a:rPr lang="en-US" dirty="0"/>
              <a:t>Oracle HCM Cloud, you can find, grow, and retain the best talent, enable collaboration, provide complete workforce </a:t>
            </a:r>
            <a:r>
              <a:rPr lang="en-US" dirty="0" smtClean="0"/>
              <a:t>insights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operational efficiency and make it easy for everyone to connect on any device.</a:t>
            </a:r>
          </a:p>
        </p:txBody>
      </p:sp>
    </p:spTree>
    <p:extLst>
      <p:ext uri="{BB962C8B-B14F-4D97-AF65-F5344CB8AC3E}">
        <p14:creationId xmlns:p14="http://schemas.microsoft.com/office/powerpoint/2010/main" val="2778319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 Light" panose="020F0302020204030204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FUSION HCM MODULES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2" y="2502558"/>
            <a:ext cx="3547506" cy="3056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615" y="2452682"/>
            <a:ext cx="4189268" cy="310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5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MODULES ……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Global Core Human Capital</a:t>
            </a:r>
            <a:r>
              <a:rPr lang="en-US" dirty="0"/>
              <a:t>.</a:t>
            </a:r>
            <a:r>
              <a:rPr lang="en-US" b="1" dirty="0"/>
              <a:t> </a:t>
            </a:r>
            <a:r>
              <a:rPr lang="en-US" dirty="0"/>
              <a:t>Manage human resources globally on a single system and comply with local laws and regulations 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Global </a:t>
            </a:r>
            <a:r>
              <a:rPr lang="en-US" dirty="0">
                <a:solidFill>
                  <a:srgbClr val="00B0F0"/>
                </a:solidFill>
              </a:rPr>
              <a:t>P</a:t>
            </a:r>
            <a:r>
              <a:rPr lang="en-US" dirty="0" smtClean="0">
                <a:solidFill>
                  <a:srgbClr val="00B0F0"/>
                </a:solidFill>
              </a:rPr>
              <a:t>ayroll</a:t>
            </a:r>
            <a:r>
              <a:rPr lang="en-US" dirty="0" smtClean="0"/>
              <a:t>: </a:t>
            </a:r>
            <a:r>
              <a:rPr lang="en-US" dirty="0"/>
              <a:t>that pays people </a:t>
            </a:r>
            <a:r>
              <a:rPr lang="en-US" dirty="0" smtClean="0"/>
              <a:t>accurately, with </a:t>
            </a:r>
            <a:r>
              <a:rPr lang="en-US" dirty="0"/>
              <a:t>a global rules engine that powers native payroll for multiple countries in a single system – including local statutory requirements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Absence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00B0F0"/>
                </a:solidFill>
              </a:rPr>
              <a:t>anagement</a:t>
            </a:r>
            <a:r>
              <a:rPr lang="en-US" dirty="0" smtClean="0"/>
              <a:t>: </a:t>
            </a:r>
            <a:r>
              <a:rPr lang="en-US" dirty="0"/>
              <a:t>for better </a:t>
            </a:r>
            <a:r>
              <a:rPr lang="en-US" dirty="0" smtClean="0"/>
              <a:t>insight, helping </a:t>
            </a:r>
            <a:r>
              <a:rPr lang="en-US" dirty="0"/>
              <a:t>you to lower costs and improve retention and productivity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18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OVERVIEW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092660" y="2558466"/>
            <a:ext cx="4754562" cy="325913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8847222" y="1034717"/>
            <a:ext cx="3070140" cy="1656747"/>
          </a:xfrm>
          <a:prstGeom prst="wedgeRoundRectCallout">
            <a:avLst>
              <a:gd name="adj1" fmla="val -53290"/>
              <a:gd name="adj2" fmla="val 904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MANAGERS</a:t>
            </a:r>
          </a:p>
          <a:p>
            <a:pPr algn="ctr"/>
            <a:r>
              <a:rPr lang="en-US" dirty="0" smtClean="0"/>
              <a:t>Total </a:t>
            </a:r>
            <a:r>
              <a:rPr lang="en-US" dirty="0"/>
              <a:t>p</a:t>
            </a:r>
            <a:r>
              <a:rPr lang="en-US" dirty="0" smtClean="0"/>
              <a:t>icture </a:t>
            </a:r>
            <a:r>
              <a:rPr lang="en-US" dirty="0"/>
              <a:t>i</a:t>
            </a:r>
            <a:r>
              <a:rPr lang="en-US" dirty="0" smtClean="0"/>
              <a:t>n one page</a:t>
            </a:r>
          </a:p>
          <a:p>
            <a:pPr algn="ctr"/>
            <a:r>
              <a:rPr lang="en-US" dirty="0" smtClean="0"/>
              <a:t>Know your </a:t>
            </a:r>
            <a:r>
              <a:rPr lang="en-US" dirty="0"/>
              <a:t>e</a:t>
            </a:r>
            <a:r>
              <a:rPr lang="en-US" dirty="0" smtClean="0"/>
              <a:t>mployees Better</a:t>
            </a:r>
          </a:p>
          <a:p>
            <a:pPr algn="ctr"/>
            <a:r>
              <a:rPr lang="en-US" dirty="0" smtClean="0"/>
              <a:t>Fast and </a:t>
            </a:r>
            <a:r>
              <a:rPr lang="en-US" dirty="0"/>
              <a:t>e</a:t>
            </a:r>
            <a:r>
              <a:rPr lang="en-US" dirty="0" smtClean="0"/>
              <a:t>asy Communication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264695" y="2691464"/>
            <a:ext cx="3368841" cy="2286000"/>
          </a:xfrm>
          <a:prstGeom prst="wedgeEllipseCallout">
            <a:avLst>
              <a:gd name="adj1" fmla="val 63875"/>
              <a:gd name="adj2" fmla="val 41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EMPLOYEES</a:t>
            </a:r>
          </a:p>
          <a:p>
            <a:pPr algn="ctr"/>
            <a:r>
              <a:rPr lang="en-US" dirty="0" smtClean="0"/>
              <a:t>Know your colleagues better</a:t>
            </a:r>
          </a:p>
          <a:p>
            <a:pPr algn="ctr"/>
            <a:r>
              <a:rPr lang="en-US" dirty="0" smtClean="0"/>
              <a:t>Communicate more about your work</a:t>
            </a:r>
          </a:p>
          <a:p>
            <a:pPr algn="ctr"/>
            <a:r>
              <a:rPr lang="en-US" dirty="0" smtClean="0"/>
              <a:t>Fast and easy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18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WHY FUSION HCM …?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                Rapid time to Value/Use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Less Implementation </a:t>
            </a: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R</a:t>
            </a:r>
            <a:r>
              <a:rPr lang="en-US" dirty="0" smtClean="0"/>
              <a:t>equired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Quick ROI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Release go live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Simple </a:t>
            </a:r>
            <a:r>
              <a:rPr lang="en-US" dirty="0"/>
              <a:t>C</a:t>
            </a:r>
            <a:r>
              <a:rPr lang="en-US" dirty="0" smtClean="0"/>
              <a:t>onfiguration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Limited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L</a:t>
            </a:r>
            <a:r>
              <a:rPr lang="en-US" dirty="0" smtClean="0"/>
              <a:t>oads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Application </a:t>
            </a:r>
            <a:r>
              <a:rPr lang="en-US" dirty="0"/>
              <a:t>W</a:t>
            </a:r>
            <a:r>
              <a:rPr lang="en-US" dirty="0" smtClean="0"/>
              <a:t>orkshops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Solution </a:t>
            </a:r>
            <a:r>
              <a:rPr lang="en-US" dirty="0"/>
              <a:t>R</a:t>
            </a:r>
            <a:r>
              <a:rPr lang="en-US" dirty="0" smtClean="0"/>
              <a:t>eview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Configuration of SAAS Application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4102768" y="3789948"/>
            <a:ext cx="1978572" cy="9384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IMPLEMENTATION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93295" y="2011680"/>
            <a:ext cx="1696452" cy="10587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TIMEFRAME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18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HCM CAPABILITIES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alibri Light" panose="020F03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LOUD APP FOR TABLETS AND SMART PHONES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545" y="2348247"/>
            <a:ext cx="2609850" cy="2238375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8" y="2405397"/>
            <a:ext cx="2238375" cy="2114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5172" y="2348247"/>
            <a:ext cx="25146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23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1774</TotalTime>
  <Words>228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Agency FB</vt:lpstr>
      <vt:lpstr>Algerian</vt:lpstr>
      <vt:lpstr>Arial</vt:lpstr>
      <vt:lpstr>Calibri Light</vt:lpstr>
      <vt:lpstr>Wingdings</vt:lpstr>
      <vt:lpstr>Metropolitan</vt:lpstr>
      <vt:lpstr>ORACLE FUSION HCM</vt:lpstr>
      <vt:lpstr>AGENDA</vt:lpstr>
      <vt:lpstr>FUSION HCM</vt:lpstr>
      <vt:lpstr>ORACLE FUSION HCM</vt:lpstr>
      <vt:lpstr> FUSION HCM MODULES</vt:lpstr>
      <vt:lpstr>MODULES ……</vt:lpstr>
      <vt:lpstr>OVERVIEW</vt:lpstr>
      <vt:lpstr>WHY FUSION HCM …?</vt:lpstr>
      <vt:lpstr>HCM CAPABILITIES</vt:lpstr>
      <vt:lpstr>TRANSFORMATION TO FUSION HCM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Taurus1</dc:creator>
  <cp:lastModifiedBy>1uan</cp:lastModifiedBy>
  <cp:revision>49</cp:revision>
  <dcterms:created xsi:type="dcterms:W3CDTF">2015-06-03T07:45:04Z</dcterms:created>
  <dcterms:modified xsi:type="dcterms:W3CDTF">2015-06-24T15:56:30Z</dcterms:modified>
</cp:coreProperties>
</file>